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81" r:id="rId8"/>
    <p:sldId id="260" r:id="rId9"/>
    <p:sldId id="258" r:id="rId10"/>
    <p:sldId id="259" r:id="rId11"/>
    <p:sldId id="261" r:id="rId12"/>
    <p:sldId id="276" r:id="rId13"/>
    <p:sldId id="262" r:id="rId14"/>
    <p:sldId id="277" r:id="rId15"/>
    <p:sldId id="266" r:id="rId16"/>
    <p:sldId id="268" r:id="rId17"/>
    <p:sldId id="284" r:id="rId18"/>
    <p:sldId id="278" r:id="rId19"/>
    <p:sldId id="267" r:id="rId20"/>
    <p:sldId id="270" r:id="rId21"/>
    <p:sldId id="279" r:id="rId22"/>
    <p:sldId id="264" r:id="rId23"/>
    <p:sldId id="280" r:id="rId24"/>
    <p:sldId id="269" r:id="rId25"/>
    <p:sldId id="285" r:id="rId26"/>
    <p:sldId id="271" r:id="rId27"/>
    <p:sldId id="282" r:id="rId28"/>
    <p:sldId id="283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48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8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05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3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8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2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7403805" cy="1646302"/>
          </a:xfrm>
        </p:spPr>
        <p:txBody>
          <a:bodyPr/>
          <a:lstStyle/>
          <a:p>
            <a:r>
              <a:rPr lang="en-IN" sz="7200" dirty="0">
                <a:latin typeface="Arial Black" pitchFamily="34" charset="0"/>
              </a:rPr>
              <a:t>MILLILOTUS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Gokul</a:t>
            </a:r>
            <a:r>
              <a:rPr lang="en-US" smtClean="0"/>
              <a:t> Krishna 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IN" sz="3800" dirty="0">
                <a:latin typeface="Arial Black" pitchFamily="34" charset="0"/>
              </a:rPr>
              <a:t>It can also be helpful in treatments of wounds, cuts and bruises. </a:t>
            </a:r>
          </a:p>
          <a:p>
            <a:pPr>
              <a:buNone/>
            </a:pPr>
            <a:endParaRPr lang="en-IN" sz="3800" dirty="0">
              <a:latin typeface="Arial Black" pitchFamily="34" charset="0"/>
            </a:endParaRPr>
          </a:p>
          <a:p>
            <a:r>
              <a:rPr lang="en-IN" sz="3800" dirty="0">
                <a:latin typeface="Arial Black" pitchFamily="34" charset="0"/>
              </a:rPr>
              <a:t>Used in form of a tea, Yellow </a:t>
            </a:r>
            <a:r>
              <a:rPr lang="en-IN" sz="3800" dirty="0" err="1">
                <a:latin typeface="Arial Black" pitchFamily="34" charset="0"/>
              </a:rPr>
              <a:t>Sweetclower</a:t>
            </a:r>
            <a:r>
              <a:rPr lang="en-IN" sz="3800" dirty="0">
                <a:latin typeface="Arial Black" pitchFamily="34" charset="0"/>
              </a:rPr>
              <a:t> is beneficial in cases of nervous tensions, painful menstruation, insomnia and palpitations.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800" dirty="0">
                <a:latin typeface="Arial Black" pitchFamily="34" charset="0"/>
              </a:rPr>
              <a:t>Use in folk medicine: </a:t>
            </a:r>
          </a:p>
          <a:p>
            <a:r>
              <a:rPr lang="en-IN" sz="3800" dirty="0">
                <a:latin typeface="Arial Black" pitchFamily="34" charset="0"/>
              </a:rPr>
              <a:t>As constricting and softening agent for hot tempered ulceration of eyes, anus and genitals.</a:t>
            </a:r>
          </a:p>
          <a:p>
            <a:r>
              <a:rPr lang="en-IN" sz="3800" dirty="0">
                <a:latin typeface="Arial Black" pitchFamily="34" charset="0"/>
              </a:rPr>
              <a:t>Orally taken- it was used against stomach ache, gastric ulcer and disorders of uterus and liver</a:t>
            </a:r>
            <a:r>
              <a:rPr lang="en-IN" sz="3800" dirty="0" smtClean="0">
                <a:latin typeface="Arial Black" pitchFamily="34" charset="0"/>
              </a:rPr>
              <a:t>.</a:t>
            </a:r>
            <a:endParaRPr lang="en-IN" sz="3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304800"/>
            <a:ext cx="8305801" cy="6172200"/>
          </a:xfrm>
        </p:spPr>
        <p:txBody>
          <a:bodyPr/>
          <a:lstStyle/>
          <a:p>
            <a:r>
              <a:rPr lang="en-IN" sz="3800" dirty="0" smtClean="0">
                <a:latin typeface="Arial Black" pitchFamily="34" charset="0"/>
              </a:rPr>
              <a:t>Hippocrates used </a:t>
            </a:r>
            <a:r>
              <a:rPr lang="en-IN" sz="3800" dirty="0" err="1" smtClean="0">
                <a:latin typeface="Arial Black" pitchFamily="34" charset="0"/>
              </a:rPr>
              <a:t>melilot</a:t>
            </a:r>
            <a:r>
              <a:rPr lang="en-IN" sz="3800" dirty="0" smtClean="0">
                <a:latin typeface="Arial Black" pitchFamily="34" charset="0"/>
              </a:rPr>
              <a:t> flowers externally for septic ulcers. </a:t>
            </a:r>
          </a:p>
          <a:p>
            <a:r>
              <a:rPr lang="en-IN" sz="3800" dirty="0" smtClean="0">
                <a:latin typeface="Arial Black" pitchFamily="34" charset="0"/>
              </a:rPr>
              <a:t>external use of </a:t>
            </a:r>
            <a:r>
              <a:rPr lang="en-IN" sz="3800" dirty="0" err="1" smtClean="0">
                <a:latin typeface="Arial Black" pitchFamily="34" charset="0"/>
              </a:rPr>
              <a:t>melilot</a:t>
            </a:r>
            <a:r>
              <a:rPr lang="en-IN" sz="3800" dirty="0" smtClean="0">
                <a:latin typeface="Arial Black" pitchFamily="34" charset="0"/>
              </a:rPr>
              <a:t> in honey for facial spots as well as oral use of chopped drug in vine for bladder disorders.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685800"/>
          </a:xfrm>
        </p:spPr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History 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943600"/>
          </a:xfrm>
        </p:spPr>
        <p:txBody>
          <a:bodyPr>
            <a:noAutofit/>
          </a:bodyPr>
          <a:lstStyle/>
          <a:p>
            <a:r>
              <a:rPr lang="en-IN" sz="3600" dirty="0" err="1" smtClean="0">
                <a:latin typeface="Arial Black" pitchFamily="34" charset="0"/>
              </a:rPr>
              <a:t>Matthiolus</a:t>
            </a:r>
            <a:r>
              <a:rPr lang="en-IN" sz="3600" dirty="0" smtClean="0">
                <a:latin typeface="Arial Black" pitchFamily="34" charset="0"/>
              </a:rPr>
              <a:t> (1626) describes external use of </a:t>
            </a:r>
            <a:r>
              <a:rPr lang="en-IN" sz="3600" dirty="0" err="1" smtClean="0">
                <a:latin typeface="Arial Black" pitchFamily="34" charset="0"/>
              </a:rPr>
              <a:t>melilot</a:t>
            </a:r>
            <a:r>
              <a:rPr lang="en-IN" sz="3600" dirty="0" smtClean="0">
                <a:latin typeface="Arial Black" pitchFamily="34" charset="0"/>
              </a:rPr>
              <a:t> in case of stomach ache or headache and skin rash due to mycosis. </a:t>
            </a:r>
          </a:p>
          <a:p>
            <a:endParaRPr lang="en-IN" sz="3600" dirty="0" smtClean="0">
              <a:latin typeface="Arial Black" pitchFamily="34" charset="0"/>
            </a:endParaRPr>
          </a:p>
          <a:p>
            <a:r>
              <a:rPr lang="en-IN" sz="3600" dirty="0" err="1" smtClean="0">
                <a:latin typeface="Arial Black" pitchFamily="34" charset="0"/>
              </a:rPr>
              <a:t>Leclerc</a:t>
            </a:r>
            <a:r>
              <a:rPr lang="en-IN" sz="3600" dirty="0" smtClean="0">
                <a:latin typeface="Arial Black" pitchFamily="34" charset="0"/>
              </a:rPr>
              <a:t> (1976) numbers </a:t>
            </a:r>
            <a:r>
              <a:rPr lang="en-IN" sz="3600" dirty="0" err="1" smtClean="0">
                <a:latin typeface="Arial Black" pitchFamily="34" charset="0"/>
              </a:rPr>
              <a:t>melilot</a:t>
            </a:r>
            <a:r>
              <a:rPr lang="en-IN" sz="3600" dirty="0" smtClean="0">
                <a:latin typeface="Arial Black" pitchFamily="34" charset="0"/>
              </a:rPr>
              <a:t> to be among antispasmodics and recommends it in case of insomnia in children or elderly.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762000"/>
            <a:ext cx="8305801" cy="5715000"/>
          </a:xfrm>
        </p:spPr>
        <p:txBody>
          <a:bodyPr>
            <a:normAutofit/>
          </a:bodyPr>
          <a:lstStyle/>
          <a:p>
            <a:r>
              <a:rPr lang="en-IN" sz="3800" dirty="0" err="1" smtClean="0">
                <a:latin typeface="Arial Black" pitchFamily="34" charset="0"/>
              </a:rPr>
              <a:t>Madaus</a:t>
            </a:r>
            <a:r>
              <a:rPr lang="en-IN" sz="3800" dirty="0" smtClean="0">
                <a:latin typeface="Arial Black" pitchFamily="34" charset="0"/>
              </a:rPr>
              <a:t> (1938) summarizes the external use of </a:t>
            </a:r>
            <a:r>
              <a:rPr lang="en-IN" sz="3800" dirty="0" err="1" smtClean="0">
                <a:latin typeface="Arial Black" pitchFamily="34" charset="0"/>
              </a:rPr>
              <a:t>melilot</a:t>
            </a:r>
            <a:r>
              <a:rPr lang="en-IN" sz="3800" dirty="0" smtClean="0">
                <a:latin typeface="Arial Black" pitchFamily="34" charset="0"/>
              </a:rPr>
              <a:t> on ulcers, tumours, swelling of rheumatic joints and inflamed breasts of breastfeeding women.</a:t>
            </a:r>
          </a:p>
          <a:p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610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800" b="1" dirty="0">
                <a:latin typeface="Arial Black" pitchFamily="34" charset="0"/>
              </a:rPr>
              <a:t>SYMPTOMS</a:t>
            </a:r>
          </a:p>
          <a:p>
            <a:pPr>
              <a:buNone/>
            </a:pPr>
            <a:r>
              <a:rPr lang="en-IN" sz="3800" b="1" dirty="0">
                <a:latin typeface="Arial Black" pitchFamily="34" charset="0"/>
              </a:rPr>
              <a:t>Mind</a:t>
            </a:r>
          </a:p>
          <a:p>
            <a:r>
              <a:rPr lang="en-IN" sz="3800" dirty="0">
                <a:latin typeface="Arial Black" pitchFamily="34" charset="0"/>
              </a:rPr>
              <a:t>Unable to fix mind. </a:t>
            </a:r>
          </a:p>
          <a:p>
            <a:r>
              <a:rPr lang="en-IN" sz="3800" dirty="0">
                <a:latin typeface="Arial Black" pitchFamily="34" charset="0"/>
              </a:rPr>
              <a:t>Stupor.</a:t>
            </a:r>
          </a:p>
          <a:p>
            <a:r>
              <a:rPr lang="en-IN" sz="3800" dirty="0">
                <a:latin typeface="Arial Black" pitchFamily="34" charset="0"/>
              </a:rPr>
              <a:t>Wants to run away and hide.</a:t>
            </a:r>
          </a:p>
          <a:p>
            <a:r>
              <a:rPr lang="en-IN" sz="3800" dirty="0">
                <a:latin typeface="Arial Black" pitchFamily="34" charset="0"/>
              </a:rPr>
              <a:t>Thinks every one is looking at her, fears to talk loud etc.</a:t>
            </a:r>
          </a:p>
          <a:p>
            <a:endParaRPr lang="en-IN" sz="3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670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3600" b="1" dirty="0">
                <a:latin typeface="Arial Black" pitchFamily="34" charset="0"/>
              </a:rPr>
              <a:t>Head</a:t>
            </a:r>
          </a:p>
          <a:p>
            <a:r>
              <a:rPr lang="en-IN" sz="3600" dirty="0">
                <a:latin typeface="Arial Black" pitchFamily="34" charset="0"/>
              </a:rPr>
              <a:t>Headache with retching, vomiting, sense of pressure over orbits, pallor, cold hands and feet, black spots before eyes. </a:t>
            </a:r>
            <a:endParaRPr lang="en-IN" sz="3600" dirty="0" smtClean="0">
              <a:latin typeface="Arial Black" pitchFamily="34" charset="0"/>
            </a:endParaRPr>
          </a:p>
          <a:p>
            <a:endParaRPr lang="en-IN" sz="3600" dirty="0">
              <a:latin typeface="Arial Black" pitchFamily="34" charset="0"/>
            </a:endParaRPr>
          </a:p>
          <a:p>
            <a:r>
              <a:rPr lang="en-IN" sz="3600" dirty="0">
                <a:latin typeface="Arial Black" pitchFamily="34" charset="0"/>
              </a:rPr>
              <a:t>Heavy, oppressed; </a:t>
            </a:r>
            <a:r>
              <a:rPr lang="en-IN" sz="3600" i="1" dirty="0">
                <a:latin typeface="Arial Black" pitchFamily="34" charset="0"/>
              </a:rPr>
              <a:t>frontal, throbbing</a:t>
            </a:r>
            <a:r>
              <a:rPr lang="en-IN" sz="3600" dirty="0">
                <a:latin typeface="Arial Black" pitchFamily="34" charset="0"/>
              </a:rPr>
              <a:t>, undulating sensation in brain.</a:t>
            </a:r>
          </a:p>
          <a:p>
            <a:endParaRPr lang="en-IN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304800"/>
            <a:ext cx="8077201" cy="6400800"/>
          </a:xfrm>
        </p:spPr>
        <p:txBody>
          <a:bodyPr/>
          <a:lstStyle/>
          <a:p>
            <a:r>
              <a:rPr lang="en-IN" sz="3800" i="1" dirty="0" smtClean="0">
                <a:latin typeface="Arial Black" pitchFamily="34" charset="0"/>
              </a:rPr>
              <a:t>Sick headache</a:t>
            </a:r>
            <a:r>
              <a:rPr lang="en-IN" sz="3800" dirty="0" smtClean="0">
                <a:latin typeface="Arial Black" pitchFamily="34" charset="0"/>
              </a:rPr>
              <a:t>; relieved by </a:t>
            </a:r>
            <a:r>
              <a:rPr lang="en-IN" sz="3800" dirty="0" err="1" smtClean="0">
                <a:latin typeface="Arial Black" pitchFamily="34" charset="0"/>
              </a:rPr>
              <a:t>epistaxis</a:t>
            </a:r>
            <a:r>
              <a:rPr lang="en-IN" sz="3800" dirty="0" smtClean="0">
                <a:latin typeface="Arial Black" pitchFamily="34" charset="0"/>
              </a:rPr>
              <a:t> or </a:t>
            </a:r>
            <a:r>
              <a:rPr lang="en-IN" sz="3800" i="1" dirty="0" smtClean="0">
                <a:latin typeface="Arial Black" pitchFamily="34" charset="0"/>
              </a:rPr>
              <a:t>menstrual flow</a:t>
            </a:r>
            <a:r>
              <a:rPr lang="en-IN" sz="38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en-IN" sz="3800" dirty="0" smtClean="0">
                <a:latin typeface="Arial Black" pitchFamily="34" charset="0"/>
              </a:rPr>
              <a:t> </a:t>
            </a:r>
          </a:p>
          <a:p>
            <a:r>
              <a:rPr lang="en-IN" sz="3800" i="1" dirty="0" smtClean="0">
                <a:latin typeface="Arial Black" pitchFamily="34" charset="0"/>
              </a:rPr>
              <a:t>Fullness all over head</a:t>
            </a:r>
            <a:r>
              <a:rPr lang="en-IN" sz="3800" dirty="0" smtClean="0">
                <a:latin typeface="Arial Black" pitchFamily="34" charset="0"/>
              </a:rPr>
              <a:t>.</a:t>
            </a:r>
          </a:p>
          <a:p>
            <a:endParaRPr lang="en-IN" dirty="0" smtClean="0">
              <a:latin typeface="Arial Blac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"/>
            <a:ext cx="8229601" cy="63246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IN" sz="3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IN" sz="3800" dirty="0" smtClean="0">
                <a:latin typeface="Arial Black" pitchFamily="34" charset="0"/>
              </a:rPr>
              <a:t>EYES</a:t>
            </a:r>
          </a:p>
          <a:p>
            <a:pPr>
              <a:buNone/>
            </a:pPr>
            <a:r>
              <a:rPr lang="en-IN" sz="3800" dirty="0" smtClean="0">
                <a:latin typeface="Arial Black" pitchFamily="34" charset="0"/>
              </a:rPr>
              <a:t> </a:t>
            </a:r>
          </a:p>
          <a:p>
            <a:r>
              <a:rPr lang="en-IN" sz="3800" dirty="0" smtClean="0">
                <a:latin typeface="Arial Black" pitchFamily="34" charset="0"/>
              </a:rPr>
              <a:t>Eyes heavy; blurred sight; wants to close them tightly for relief. </a:t>
            </a:r>
          </a:p>
          <a:p>
            <a:pPr>
              <a:buNone/>
            </a:pPr>
            <a:endParaRPr lang="en-IN" sz="3800" dirty="0" smtClean="0">
              <a:latin typeface="Arial Black" pitchFamily="34" charset="0"/>
            </a:endParaRPr>
          </a:p>
          <a:p>
            <a:r>
              <a:rPr lang="en-IN" sz="3800" i="1" dirty="0" smtClean="0">
                <a:latin typeface="Arial Black" pitchFamily="34" charset="0"/>
              </a:rPr>
              <a:t>Neuralgia </a:t>
            </a:r>
            <a:r>
              <a:rPr lang="en-IN" sz="3800" dirty="0" smtClean="0">
                <a:latin typeface="Arial Black" pitchFamily="34" charset="0"/>
              </a:rPr>
              <a:t>around and over right side of head and neck. Scalp sore and tender to touch.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800" b="1" dirty="0">
                <a:latin typeface="Arial Black" pitchFamily="34" charset="0"/>
              </a:rPr>
              <a:t>Nose</a:t>
            </a:r>
          </a:p>
          <a:p>
            <a:r>
              <a:rPr lang="en-IN" sz="3800" dirty="0">
                <a:latin typeface="Arial Black" pitchFamily="34" charset="0"/>
              </a:rPr>
              <a:t>Stopped up, </a:t>
            </a:r>
            <a:r>
              <a:rPr lang="en-IN" sz="3800" i="1" dirty="0">
                <a:latin typeface="Arial Black" pitchFamily="34" charset="0"/>
              </a:rPr>
              <a:t>dry</a:t>
            </a:r>
            <a:r>
              <a:rPr lang="en-IN" sz="3800" dirty="0">
                <a:latin typeface="Arial Black" pitchFamily="34" charset="0"/>
              </a:rPr>
              <a:t>, must breathe through mouth; dry, hard clinkers in nose; </a:t>
            </a:r>
            <a:r>
              <a:rPr lang="en-IN" sz="3800" i="1" dirty="0">
                <a:latin typeface="Arial Black" pitchFamily="34" charset="0"/>
              </a:rPr>
              <a:t>profuse </a:t>
            </a:r>
            <a:r>
              <a:rPr lang="en-IN" sz="3800" i="1" dirty="0" err="1">
                <a:latin typeface="Arial Black" pitchFamily="34" charset="0"/>
              </a:rPr>
              <a:t>epistaxis</a:t>
            </a:r>
            <a:r>
              <a:rPr lang="en-IN" sz="3800" dirty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en-IN" sz="3800" dirty="0">
              <a:latin typeface="Arial Black" pitchFamily="34" charset="0"/>
            </a:endParaRPr>
          </a:p>
          <a:p>
            <a:pPr>
              <a:buNone/>
            </a:pPr>
            <a:r>
              <a:rPr lang="en-IN" sz="3800" b="1" dirty="0">
                <a:latin typeface="Arial Black" pitchFamily="34" charset="0"/>
              </a:rPr>
              <a:t>Face</a:t>
            </a:r>
          </a:p>
          <a:p>
            <a:r>
              <a:rPr lang="en-IN" sz="3800" dirty="0">
                <a:latin typeface="Arial Black" pitchFamily="34" charset="0"/>
              </a:rPr>
              <a:t>Intensely red and flushed, with throbbing carotids (</a:t>
            </a:r>
            <a:r>
              <a:rPr lang="en-IN" sz="3800" i="1" dirty="0">
                <a:latin typeface="Arial Black" pitchFamily="34" charset="0"/>
              </a:rPr>
              <a:t>Bell</a:t>
            </a:r>
            <a:r>
              <a:rPr lang="en-IN" sz="3800" dirty="0">
                <a:latin typeface="Arial Black" pitchFamily="34" charset="0"/>
              </a:rPr>
              <a:t>).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lilotus al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3800" b="1" dirty="0" smtClean="0">
                <a:latin typeface="Arial Black" pitchFamily="34" charset="0"/>
              </a:rPr>
              <a:t>Stool</a:t>
            </a:r>
          </a:p>
          <a:p>
            <a:pPr>
              <a:buNone/>
            </a:pPr>
            <a:endParaRPr lang="en-IN" sz="3800" b="1" dirty="0">
              <a:latin typeface="Arial Black" pitchFamily="34" charset="0"/>
            </a:endParaRPr>
          </a:p>
          <a:p>
            <a:r>
              <a:rPr lang="en-IN" sz="3800" dirty="0">
                <a:latin typeface="Arial Black" pitchFamily="34" charset="0"/>
              </a:rPr>
              <a:t>Difficult, painful, constipated. Anus feels constricted, full, </a:t>
            </a:r>
            <a:r>
              <a:rPr lang="en-IN" sz="3800" i="1" dirty="0">
                <a:latin typeface="Arial Black" pitchFamily="34" charset="0"/>
              </a:rPr>
              <a:t>throbs</a:t>
            </a:r>
            <a:r>
              <a:rPr lang="en-IN" sz="3800" dirty="0">
                <a:latin typeface="Arial Black" pitchFamily="34" charset="0"/>
              </a:rPr>
              <a:t>. No desire until there is a large accumulation (</a:t>
            </a:r>
            <a:r>
              <a:rPr lang="en-IN" sz="3800" i="1" dirty="0" err="1">
                <a:latin typeface="Arial Black" pitchFamily="34" charset="0"/>
              </a:rPr>
              <a:t>Bry</a:t>
            </a:r>
            <a:r>
              <a:rPr lang="en-IN" sz="3800" i="1" dirty="0">
                <a:latin typeface="Arial Black" pitchFamily="34" charset="0"/>
              </a:rPr>
              <a:t>; Alum</a:t>
            </a:r>
            <a:r>
              <a:rPr lang="en-IN" sz="3800" dirty="0">
                <a:latin typeface="Arial Black" pitchFamily="34" charset="0"/>
              </a:rPr>
              <a:t>).</a:t>
            </a:r>
          </a:p>
          <a:p>
            <a:endParaRPr lang="en-IN" sz="3000" dirty="0">
              <a:latin typeface="Arial Black" pitchFamily="34" charset="0"/>
            </a:endParaRPr>
          </a:p>
          <a:p>
            <a:endParaRPr lang="en-IN" sz="3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800" b="1" dirty="0" smtClean="0">
                <a:latin typeface="Arial Black" pitchFamily="34" charset="0"/>
              </a:rPr>
              <a:t>Female</a:t>
            </a:r>
          </a:p>
          <a:p>
            <a:r>
              <a:rPr lang="en-IN" sz="3800" dirty="0" smtClean="0">
                <a:latin typeface="Arial Black" pitchFamily="34" charset="0"/>
              </a:rPr>
              <a:t>Menses </a:t>
            </a:r>
            <a:r>
              <a:rPr lang="en-IN" sz="3800" i="1" dirty="0" smtClean="0">
                <a:latin typeface="Arial Black" pitchFamily="34" charset="0"/>
              </a:rPr>
              <a:t>scanty, intermit</a:t>
            </a:r>
            <a:r>
              <a:rPr lang="en-IN" sz="3800" dirty="0" smtClean="0">
                <a:latin typeface="Arial Black" pitchFamily="34" charset="0"/>
              </a:rPr>
              <a:t>, with nausea and bearing down sticking pain in </a:t>
            </a:r>
            <a:r>
              <a:rPr lang="en-IN" sz="3800" dirty="0" err="1" smtClean="0">
                <a:latin typeface="Arial Black" pitchFamily="34" charset="0"/>
              </a:rPr>
              <a:t>externalparts</a:t>
            </a:r>
            <a:r>
              <a:rPr lang="en-IN" sz="3800" dirty="0" smtClean="0">
                <a:latin typeface="Arial Black" pitchFamily="34" charset="0"/>
              </a:rPr>
              <a:t>.</a:t>
            </a:r>
          </a:p>
          <a:p>
            <a:r>
              <a:rPr lang="en-IN" sz="3800" dirty="0" err="1" smtClean="0">
                <a:latin typeface="Arial Black" pitchFamily="34" charset="0"/>
              </a:rPr>
              <a:t>Dysmenorrhœa</a:t>
            </a:r>
            <a:r>
              <a:rPr lang="en-IN" sz="3800" dirty="0" smtClean="0">
                <a:latin typeface="Arial Black" pitchFamily="34" charset="0"/>
              </a:rPr>
              <a:t>.</a:t>
            </a:r>
          </a:p>
          <a:p>
            <a:r>
              <a:rPr lang="en-IN" sz="3800" dirty="0" smtClean="0">
                <a:latin typeface="Arial Black" pitchFamily="34" charset="0"/>
              </a:rPr>
              <a:t> Ovarian neuralgia.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800" b="1" dirty="0" smtClean="0">
                <a:latin typeface="Arial Black" pitchFamily="34" charset="0"/>
              </a:rPr>
              <a:t>Respiratory</a:t>
            </a:r>
          </a:p>
          <a:p>
            <a:pPr>
              <a:buNone/>
            </a:pPr>
            <a:endParaRPr lang="en-IN" sz="3800" b="1" dirty="0">
              <a:latin typeface="Arial Black" pitchFamily="34" charset="0"/>
            </a:endParaRPr>
          </a:p>
          <a:p>
            <a:r>
              <a:rPr lang="en-IN" sz="3800" dirty="0">
                <a:latin typeface="Arial Black" pitchFamily="34" charset="0"/>
              </a:rPr>
              <a:t>Feels as if smothering, especially from rapid walking. </a:t>
            </a:r>
            <a:r>
              <a:rPr lang="en-IN" sz="3800" dirty="0" err="1">
                <a:latin typeface="Arial Black" pitchFamily="34" charset="0"/>
              </a:rPr>
              <a:t>Hæmoptysis</a:t>
            </a:r>
            <a:r>
              <a:rPr lang="en-IN" sz="3800" dirty="0">
                <a:latin typeface="Arial Black" pitchFamily="34" charset="0"/>
              </a:rPr>
              <a:t>. Weight on chest. Tickling in throat with cough.</a:t>
            </a:r>
          </a:p>
          <a:p>
            <a:pPr>
              <a:buNone/>
            </a:pPr>
            <a:endParaRPr lang="en-IN" sz="3800" dirty="0">
              <a:latin typeface="Arial Black" pitchFamily="34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609600"/>
            <a:ext cx="8229601" cy="543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800" b="1" dirty="0" smtClean="0">
                <a:latin typeface="Arial Black" pitchFamily="34" charset="0"/>
              </a:rPr>
              <a:t>Extremities</a:t>
            </a:r>
          </a:p>
          <a:p>
            <a:pPr>
              <a:buNone/>
            </a:pPr>
            <a:endParaRPr lang="en-IN" sz="3800" b="1" dirty="0" smtClean="0">
              <a:latin typeface="Arial Black" pitchFamily="34" charset="0"/>
            </a:endParaRPr>
          </a:p>
          <a:p>
            <a:r>
              <a:rPr lang="en-IN" sz="3800" dirty="0" smtClean="0">
                <a:latin typeface="Arial Black" pitchFamily="34" charset="0"/>
              </a:rPr>
              <a:t>Pain in knee; wants to stretch leg, but does not relieve. Joints sore. Skin and extremities cold. Numbness and aching in knee-joints</a:t>
            </a:r>
            <a:endParaRPr lang="en-US" sz="3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000" b="1" dirty="0">
                <a:latin typeface="Arial Black" pitchFamily="34" charset="0"/>
              </a:rPr>
              <a:t>Modalities</a:t>
            </a:r>
          </a:p>
          <a:p>
            <a:r>
              <a:rPr lang="en-IN" sz="3000" i="1" dirty="0">
                <a:latin typeface="Arial Black" pitchFamily="34" charset="0"/>
              </a:rPr>
              <a:t>Worse</a:t>
            </a:r>
            <a:r>
              <a:rPr lang="en-IN" sz="3000" dirty="0">
                <a:latin typeface="Arial Black" pitchFamily="34" charset="0"/>
              </a:rPr>
              <a:t>, rainy, changeable weather, approach of storm, motion; 4 pm</a:t>
            </a:r>
            <a:r>
              <a:rPr lang="en-IN" sz="3000" dirty="0" smtClean="0">
                <a:latin typeface="Arial Black" pitchFamily="34" charset="0"/>
              </a:rPr>
              <a:t>.</a:t>
            </a:r>
          </a:p>
          <a:p>
            <a:endParaRPr lang="en-US" sz="3200" dirty="0" smtClean="0"/>
          </a:p>
          <a:p>
            <a:r>
              <a:rPr lang="en-US" sz="3200" dirty="0" smtClean="0">
                <a:latin typeface="Arial Black" pitchFamily="34" charset="0"/>
              </a:rPr>
              <a:t>Better: </a:t>
            </a:r>
            <a:r>
              <a:rPr lang="en-US" sz="3200" dirty="0" err="1" smtClean="0">
                <a:latin typeface="Arial Black" pitchFamily="34" charset="0"/>
              </a:rPr>
              <a:t>Epistaxis</a:t>
            </a:r>
            <a:r>
              <a:rPr lang="en-US" sz="3200" dirty="0" smtClean="0">
                <a:latin typeface="Arial Black" pitchFamily="34" charset="0"/>
              </a:rPr>
              <a:t> ,Profuse urination, menses. </a:t>
            </a:r>
          </a:p>
          <a:p>
            <a:pPr>
              <a:buNone/>
            </a:pPr>
            <a:endParaRPr lang="en-IN" sz="3000" b="1" dirty="0">
              <a:latin typeface="Arial Black" pitchFamily="34" charset="0"/>
            </a:endParaRPr>
          </a:p>
          <a:p>
            <a:endParaRPr lang="en-IN" sz="3000" dirty="0">
              <a:latin typeface="Arial Black" pitchFamily="34" charset="0"/>
            </a:endParaRPr>
          </a:p>
          <a:p>
            <a:endParaRPr lang="en-IN" sz="3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28600"/>
            <a:ext cx="8229601" cy="5812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800" dirty="0" smtClean="0">
                <a:latin typeface="Arial Black" pitchFamily="34" charset="0"/>
              </a:rPr>
              <a:t>Relations: </a:t>
            </a:r>
          </a:p>
          <a:p>
            <a:r>
              <a:rPr lang="en-US" sz="3800" dirty="0" smtClean="0">
                <a:latin typeface="Arial Black" pitchFamily="34" charset="0"/>
              </a:rPr>
              <a:t>Compare: </a:t>
            </a:r>
          </a:p>
          <a:p>
            <a:pPr>
              <a:buNone/>
            </a:pPr>
            <a:r>
              <a:rPr lang="en-US" sz="3800" dirty="0" smtClean="0">
                <a:latin typeface="Arial Black" pitchFamily="34" charset="0"/>
              </a:rPr>
              <a:t>          Bell. , </a:t>
            </a:r>
            <a:r>
              <a:rPr lang="en-US" sz="3800" dirty="0" err="1" smtClean="0">
                <a:latin typeface="Arial Black" pitchFamily="34" charset="0"/>
              </a:rPr>
              <a:t>Glon</a:t>
            </a:r>
            <a:r>
              <a:rPr lang="en-US" sz="3800" dirty="0" smtClean="0">
                <a:latin typeface="Arial Black" pitchFamily="34" charset="0"/>
              </a:rPr>
              <a:t>. , Sang. in congestive headache, red face, hot head etc </a:t>
            </a:r>
          </a:p>
          <a:p>
            <a:pPr>
              <a:buNone/>
            </a:pPr>
            <a:r>
              <a:rPr lang="en-US" sz="3800" dirty="0" smtClean="0">
                <a:latin typeface="Arial Black" pitchFamily="34" charset="0"/>
              </a:rPr>
              <a:t>          Amyl. nit, Ant. c. in </a:t>
            </a:r>
            <a:r>
              <a:rPr lang="en-US" sz="3800" dirty="0" err="1" smtClean="0">
                <a:latin typeface="Arial Black" pitchFamily="34" charset="0"/>
              </a:rPr>
              <a:t>epistaxis</a:t>
            </a:r>
            <a:r>
              <a:rPr lang="en-US" sz="3800" dirty="0" smtClean="0">
                <a:latin typeface="Arial Black" pitchFamily="34" charset="0"/>
              </a:rPr>
              <a:t> after headache, (but does not relieve) </a:t>
            </a:r>
          </a:p>
          <a:p>
            <a:pPr>
              <a:buNone/>
            </a:pPr>
            <a:endParaRPr lang="en-US" sz="3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457200"/>
            <a:ext cx="8153401" cy="5584163"/>
          </a:xfrm>
        </p:spPr>
        <p:txBody>
          <a:bodyPr/>
          <a:lstStyle/>
          <a:p>
            <a:r>
              <a:rPr lang="en-IN" sz="3800" b="1" dirty="0" smtClean="0">
                <a:latin typeface="Arial Black" pitchFamily="34" charset="0"/>
              </a:rPr>
              <a:t>Dose</a:t>
            </a:r>
          </a:p>
          <a:p>
            <a:pPr>
              <a:buNone/>
            </a:pPr>
            <a:r>
              <a:rPr lang="en-IN" sz="3800" b="1" dirty="0" smtClean="0">
                <a:latin typeface="Arial Black" pitchFamily="34" charset="0"/>
              </a:rPr>
              <a:t>       </a:t>
            </a:r>
            <a:r>
              <a:rPr lang="en-IN" sz="3800" dirty="0" smtClean="0">
                <a:latin typeface="Arial Black" pitchFamily="34" charset="0"/>
              </a:rPr>
              <a:t>Tincture</a:t>
            </a:r>
            <a:r>
              <a:rPr lang="en-IN" sz="3800">
                <a:latin typeface="Arial Black" pitchFamily="34" charset="0"/>
              </a:rPr>
              <a:t>, </a:t>
            </a:r>
            <a:r>
              <a:rPr lang="en-IN" sz="3800" smtClean="0">
                <a:latin typeface="Arial Black" pitchFamily="34" charset="0"/>
              </a:rPr>
              <a:t>lower </a:t>
            </a:r>
            <a:r>
              <a:rPr lang="en-IN" sz="3800" dirty="0">
                <a:latin typeface="Arial Black" pitchFamily="34" charset="0"/>
              </a:rPr>
              <a:t>potencies.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381000"/>
            <a:ext cx="8229601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Important symptoms: </a:t>
            </a:r>
          </a:p>
          <a:p>
            <a:pPr>
              <a:buNone/>
            </a:pPr>
            <a:endParaRPr lang="en-US" sz="3600" dirty="0" smtClean="0">
              <a:latin typeface="Arial Black" pitchFamily="34" charset="0"/>
            </a:endParaRPr>
          </a:p>
          <a:p>
            <a:r>
              <a:rPr lang="en-US" sz="3600" dirty="0" smtClean="0">
                <a:latin typeface="Arial Black" pitchFamily="34" charset="0"/>
              </a:rPr>
              <a:t>Violent congestive headache. </a:t>
            </a:r>
          </a:p>
          <a:p>
            <a:r>
              <a:rPr lang="en-US" sz="3600" dirty="0" smtClean="0">
                <a:latin typeface="Arial Black" pitchFamily="34" charset="0"/>
              </a:rPr>
              <a:t>INTENSE REDNESS OF THE FACE, WITH THROBBING CAROTIDS. </a:t>
            </a:r>
          </a:p>
          <a:p>
            <a:r>
              <a:rPr lang="en-US" sz="3600" dirty="0" smtClean="0">
                <a:latin typeface="Arial Black" pitchFamily="34" charset="0"/>
              </a:rPr>
              <a:t>Better by a PROFUSE EPISTAXIS </a:t>
            </a:r>
          </a:p>
          <a:p>
            <a:r>
              <a:rPr lang="en-US" sz="3600" dirty="0" smtClean="0">
                <a:latin typeface="Arial Black" pitchFamily="34" charset="0"/>
              </a:rPr>
              <a:t>Fearful headaches and </a:t>
            </a:r>
            <a:r>
              <a:rPr lang="en-US" sz="3600" dirty="0" err="1" smtClean="0">
                <a:latin typeface="Arial Black" pitchFamily="34" charset="0"/>
              </a:rPr>
              <a:t>haemorrhages</a:t>
            </a:r>
            <a:r>
              <a:rPr lang="en-US" sz="3600" dirty="0" smtClean="0">
                <a:latin typeface="Arial Black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28600"/>
            <a:ext cx="7924801" cy="5812763"/>
          </a:xfrm>
        </p:spPr>
        <p:txBody>
          <a:bodyPr>
            <a:normAutofit/>
          </a:bodyPr>
          <a:lstStyle/>
          <a:p>
            <a:r>
              <a:rPr lang="en-US" sz="3800" dirty="0" err="1" smtClean="0">
                <a:latin typeface="Arial Black" pitchFamily="34" charset="0"/>
              </a:rPr>
              <a:t>Agg</a:t>
            </a:r>
            <a:r>
              <a:rPr lang="en-US" sz="3800" dirty="0" smtClean="0">
                <a:latin typeface="Arial Black" pitchFamily="34" charset="0"/>
              </a:rPr>
              <a:t>. OVERHEATING IN THE SUN </a:t>
            </a:r>
          </a:p>
          <a:p>
            <a:r>
              <a:rPr lang="en-US" sz="3800" dirty="0" smtClean="0">
                <a:latin typeface="Arial Black" pitchFamily="34" charset="0"/>
              </a:rPr>
              <a:t>Blood HANGING IN CLOTS </a:t>
            </a:r>
          </a:p>
          <a:p>
            <a:r>
              <a:rPr lang="en-US" sz="3800" dirty="0" smtClean="0">
                <a:latin typeface="Arial Black" pitchFamily="34" charset="0"/>
              </a:rPr>
              <a:t>Very red face precedes </a:t>
            </a:r>
            <a:r>
              <a:rPr lang="en-US" sz="3800" dirty="0" err="1" smtClean="0">
                <a:latin typeface="Arial Black" pitchFamily="34" charset="0"/>
              </a:rPr>
              <a:t>haemorrhage</a:t>
            </a:r>
            <a:r>
              <a:rPr lang="en-US" sz="3800" dirty="0" smtClean="0">
                <a:latin typeface="Arial Black" pitchFamily="34" charset="0"/>
              </a:rPr>
              <a:t> from every organ </a:t>
            </a:r>
          </a:p>
          <a:p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381000"/>
            <a:ext cx="8153401" cy="6019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 Black" pitchFamily="34" charset="0"/>
              </a:rPr>
              <a:t>M – Muscular system depressed</a:t>
            </a:r>
          </a:p>
          <a:p>
            <a:r>
              <a:rPr lang="en-US" sz="3000" dirty="0" smtClean="0">
                <a:latin typeface="Arial Black" pitchFamily="34" charset="0"/>
              </a:rPr>
              <a:t>E – Epilepsy from blow on head</a:t>
            </a:r>
          </a:p>
          <a:p>
            <a:r>
              <a:rPr lang="en-US" sz="3000" dirty="0" smtClean="0">
                <a:latin typeface="Arial Black" pitchFamily="34" charset="0"/>
              </a:rPr>
              <a:t>L- Looking at her- thinking</a:t>
            </a:r>
          </a:p>
          <a:p>
            <a:r>
              <a:rPr lang="en-US" sz="3000" dirty="0" smtClean="0">
                <a:latin typeface="Arial Black" pitchFamily="34" charset="0"/>
              </a:rPr>
              <a:t>I – Intensely red and flushed face</a:t>
            </a:r>
          </a:p>
          <a:p>
            <a:r>
              <a:rPr lang="en-US" sz="3000" dirty="0" smtClean="0">
                <a:latin typeface="Arial Black" pitchFamily="34" charset="0"/>
              </a:rPr>
              <a:t>L – Leg stretch- wants to</a:t>
            </a:r>
          </a:p>
          <a:p>
            <a:r>
              <a:rPr lang="en-US" sz="3000" dirty="0" smtClean="0">
                <a:latin typeface="Arial Black" pitchFamily="34" charset="0"/>
              </a:rPr>
              <a:t>0 – Ovarian neuralgia</a:t>
            </a:r>
          </a:p>
          <a:p>
            <a:r>
              <a:rPr lang="en-US" sz="3000" dirty="0" smtClean="0">
                <a:latin typeface="Arial Black" pitchFamily="34" charset="0"/>
              </a:rPr>
              <a:t>T – Throbbing sensation in brain</a:t>
            </a:r>
          </a:p>
          <a:p>
            <a:r>
              <a:rPr lang="en-US" sz="3000" dirty="0" smtClean="0">
                <a:latin typeface="Arial Black" pitchFamily="34" charset="0"/>
              </a:rPr>
              <a:t>U – Unable to fix mind</a:t>
            </a:r>
          </a:p>
          <a:p>
            <a:r>
              <a:rPr lang="en-US" sz="3000" dirty="0" smtClean="0">
                <a:latin typeface="Arial Black" pitchFamily="34" charset="0"/>
              </a:rPr>
              <a:t>S – Stopped up, dry, must breath through mouth</a:t>
            </a:r>
            <a:endParaRPr lang="en-US" sz="3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609600"/>
            <a:ext cx="3958259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685800"/>
            <a:ext cx="8153401" cy="53555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3800" dirty="0" smtClean="0">
              <a:latin typeface="Arial Black" pitchFamily="34" charset="0"/>
            </a:endParaRPr>
          </a:p>
          <a:p>
            <a:pPr>
              <a:buNone/>
            </a:pPr>
            <a:endParaRPr lang="en-US" sz="3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3800" smtClean="0">
                <a:latin typeface="Arial Black" pitchFamily="34" charset="0"/>
              </a:rPr>
              <a:t>      THANK </a:t>
            </a:r>
            <a:r>
              <a:rPr lang="en-US" sz="3800" dirty="0" smtClean="0">
                <a:latin typeface="Arial Black" pitchFamily="34" charset="0"/>
              </a:rPr>
              <a:t>YOU ALL……</a:t>
            </a:r>
            <a:endParaRPr lang="en-US" sz="3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2234" y="1524000"/>
            <a:ext cx="5606766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182" y="1143000"/>
            <a:ext cx="7033418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457200"/>
            <a:ext cx="8382001" cy="6324600"/>
          </a:xfrm>
        </p:spPr>
        <p:txBody>
          <a:bodyPr>
            <a:normAutofit lnSpcReduction="10000"/>
          </a:bodyPr>
          <a:lstStyle/>
          <a:p>
            <a:r>
              <a:rPr lang="en-IN" sz="3800" b="1" dirty="0">
                <a:latin typeface="Arial Black" pitchFamily="34" charset="0"/>
              </a:rPr>
              <a:t>Common name:</a:t>
            </a:r>
            <a:r>
              <a:rPr lang="en-IN" sz="3800" dirty="0">
                <a:latin typeface="Arial Black" pitchFamily="34" charset="0"/>
              </a:rPr>
              <a:t> Yellow Sweet Clover, kings-clover, sweet clover, sweet </a:t>
            </a:r>
            <a:r>
              <a:rPr lang="en-IN" sz="3800" dirty="0" err="1">
                <a:latin typeface="Arial Black" pitchFamily="34" charset="0"/>
              </a:rPr>
              <a:t>lucerne</a:t>
            </a:r>
            <a:r>
              <a:rPr lang="en-IN" sz="3800" dirty="0">
                <a:latin typeface="Arial Black" pitchFamily="34" charset="0"/>
              </a:rPr>
              <a:t>, yellow </a:t>
            </a:r>
            <a:r>
              <a:rPr lang="en-IN" sz="3800" dirty="0" err="1">
                <a:latin typeface="Arial Black" pitchFamily="34" charset="0"/>
              </a:rPr>
              <a:t>melilot</a:t>
            </a:r>
            <a:r>
              <a:rPr lang="en-IN" sz="3800" dirty="0">
                <a:latin typeface="Arial Black" pitchFamily="34" charset="0"/>
              </a:rPr>
              <a:t> </a:t>
            </a:r>
            <a:endParaRPr lang="en-IN" sz="3800" dirty="0" smtClean="0">
              <a:latin typeface="Arial Black" pitchFamily="34" charset="0"/>
            </a:endParaRPr>
          </a:p>
          <a:p>
            <a:endParaRPr lang="en-IN" sz="3800" dirty="0">
              <a:latin typeface="Arial Black" pitchFamily="34" charset="0"/>
            </a:endParaRPr>
          </a:p>
          <a:p>
            <a:r>
              <a:rPr lang="en-IN" sz="3800" b="1" dirty="0">
                <a:latin typeface="Arial Black" pitchFamily="34" charset="0"/>
              </a:rPr>
              <a:t>Botanical name:</a:t>
            </a:r>
            <a:r>
              <a:rPr lang="en-IN" sz="3800" dirty="0">
                <a:latin typeface="Arial Black" pitchFamily="34" charset="0"/>
              </a:rPr>
              <a:t>  </a:t>
            </a:r>
            <a:r>
              <a:rPr lang="en-IN" sz="3800" i="1" dirty="0" err="1">
                <a:latin typeface="Arial Black" pitchFamily="34" charset="0"/>
              </a:rPr>
              <a:t>Melilotus</a:t>
            </a:r>
            <a:r>
              <a:rPr lang="en-IN" sz="3800" i="1" dirty="0">
                <a:latin typeface="Arial Black" pitchFamily="34" charset="0"/>
              </a:rPr>
              <a:t> </a:t>
            </a:r>
            <a:r>
              <a:rPr lang="en-IN" sz="3800" i="1" dirty="0" err="1">
                <a:latin typeface="Arial Black" pitchFamily="34" charset="0"/>
              </a:rPr>
              <a:t>officinalis</a:t>
            </a:r>
            <a:r>
              <a:rPr lang="en-IN" sz="3800" dirty="0">
                <a:latin typeface="Arial Black" pitchFamily="34" charset="0"/>
              </a:rPr>
              <a:t>  </a:t>
            </a:r>
            <a:endParaRPr lang="en-IN" sz="3800" dirty="0" smtClean="0">
              <a:latin typeface="Arial Black" pitchFamily="34" charset="0"/>
            </a:endParaRPr>
          </a:p>
          <a:p>
            <a:endParaRPr lang="en-IN" sz="3800" dirty="0">
              <a:latin typeface="Arial Black" pitchFamily="34" charset="0"/>
            </a:endParaRPr>
          </a:p>
          <a:p>
            <a:r>
              <a:rPr lang="en-IN" sz="3800" b="1" dirty="0">
                <a:latin typeface="Arial Black" pitchFamily="34" charset="0"/>
              </a:rPr>
              <a:t>Family:</a:t>
            </a:r>
            <a:r>
              <a:rPr lang="en-IN" sz="3800" dirty="0">
                <a:latin typeface="Arial Black" pitchFamily="34" charset="0"/>
              </a:rPr>
              <a:t> </a:t>
            </a:r>
            <a:r>
              <a:rPr lang="en-IN" sz="3800" i="1" dirty="0" err="1">
                <a:latin typeface="Arial Black" pitchFamily="34" charset="0"/>
              </a:rPr>
              <a:t>Fabaceae</a:t>
            </a:r>
            <a:r>
              <a:rPr lang="en-IN" sz="3800" dirty="0">
                <a:latin typeface="Arial Black" pitchFamily="34" charset="0"/>
              </a:rPr>
              <a:t> (Pea family)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28600"/>
            <a:ext cx="8153401" cy="6400800"/>
          </a:xfrm>
        </p:spPr>
        <p:txBody>
          <a:bodyPr/>
          <a:lstStyle/>
          <a:p>
            <a:pPr>
              <a:buNone/>
            </a:pPr>
            <a:r>
              <a:rPr lang="en-US" sz="3800" dirty="0" smtClean="0">
                <a:latin typeface="Arial Black" pitchFamily="34" charset="0"/>
              </a:rPr>
              <a:t>Spheres of action: </a:t>
            </a:r>
          </a:p>
          <a:p>
            <a:pPr>
              <a:buNone/>
            </a:pPr>
            <a:endParaRPr lang="en-US" sz="3800" dirty="0" smtClean="0">
              <a:latin typeface="Arial Black" pitchFamily="34" charset="0"/>
            </a:endParaRPr>
          </a:p>
          <a:p>
            <a:r>
              <a:rPr lang="en-US" sz="3800" dirty="0" smtClean="0">
                <a:latin typeface="Arial Black" pitchFamily="34" charset="0"/>
              </a:rPr>
              <a:t>Nervous system </a:t>
            </a:r>
          </a:p>
          <a:p>
            <a:r>
              <a:rPr lang="en-US" sz="3800" dirty="0" smtClean="0">
                <a:latin typeface="Arial Black" pitchFamily="34" charset="0"/>
              </a:rPr>
              <a:t>Neuralgias, Pains, Sciatica. </a:t>
            </a:r>
          </a:p>
          <a:p>
            <a:r>
              <a:rPr lang="en-US" sz="3800" dirty="0" smtClean="0">
                <a:latin typeface="Arial Black" pitchFamily="34" charset="0"/>
              </a:rPr>
              <a:t>Blood vessel </a:t>
            </a:r>
          </a:p>
          <a:p>
            <a:r>
              <a:rPr lang="en-US" sz="3800" dirty="0" smtClean="0">
                <a:latin typeface="Arial Black" pitchFamily="34" charset="0"/>
              </a:rPr>
              <a:t>Engorgement, Congestion, </a:t>
            </a:r>
            <a:r>
              <a:rPr lang="en-US" sz="3800" dirty="0" err="1" smtClean="0">
                <a:latin typeface="Arial Black" pitchFamily="34" charset="0"/>
              </a:rPr>
              <a:t>Haemorrhage</a:t>
            </a:r>
            <a:r>
              <a:rPr lang="en-US" sz="3800" dirty="0" smtClean="0">
                <a:latin typeface="Arial Black" pitchFamily="34" charset="0"/>
              </a:rPr>
              <a:t>. </a:t>
            </a:r>
          </a:p>
          <a:p>
            <a:r>
              <a:rPr lang="en-US" sz="3800" dirty="0" smtClean="0">
                <a:latin typeface="Arial Black" pitchFamily="34" charset="0"/>
              </a:rPr>
              <a:t>Mucous membranes </a:t>
            </a:r>
          </a:p>
          <a:p>
            <a:r>
              <a:rPr lang="en-US" sz="3800" dirty="0" smtClean="0">
                <a:latin typeface="Arial Black" pitchFamily="34" charset="0"/>
              </a:rPr>
              <a:t>Ulcers, GI mucosa, </a:t>
            </a:r>
            <a:endParaRPr lang="en-US" sz="3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457200"/>
            <a:ext cx="8001001" cy="6096000"/>
          </a:xfrm>
        </p:spPr>
        <p:txBody>
          <a:bodyPr>
            <a:normAutofit fontScale="92500" lnSpcReduction="10000"/>
          </a:bodyPr>
          <a:lstStyle/>
          <a:p>
            <a:r>
              <a:rPr lang="en-IN" sz="3800" dirty="0">
                <a:latin typeface="Arial Black" pitchFamily="34" charset="0"/>
              </a:rPr>
              <a:t>The pleasant smell of sweet clover is due to the presence of </a:t>
            </a:r>
            <a:r>
              <a:rPr lang="en-IN" sz="3800" dirty="0" err="1" smtClean="0">
                <a:latin typeface="Arial Black" pitchFamily="34" charset="0"/>
              </a:rPr>
              <a:t>coumarin</a:t>
            </a:r>
            <a:endParaRPr lang="en-IN" sz="3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IN" sz="4000" b="1" dirty="0" smtClean="0"/>
              <a:t>MEDICINAL USES</a:t>
            </a:r>
          </a:p>
          <a:p>
            <a:r>
              <a:rPr lang="en-IN" sz="3600" dirty="0" err="1" smtClean="0">
                <a:latin typeface="Arial Black" pitchFamily="34" charset="0"/>
              </a:rPr>
              <a:t>Antibacterial,anticoagulant</a:t>
            </a:r>
            <a:r>
              <a:rPr lang="en-IN" sz="3600" dirty="0" smtClean="0">
                <a:latin typeface="Arial Black" pitchFamily="34" charset="0"/>
              </a:rPr>
              <a:t>, astringent.</a:t>
            </a:r>
          </a:p>
          <a:p>
            <a:pPr>
              <a:buNone/>
            </a:pPr>
            <a:endParaRPr lang="en-IN" sz="3600" dirty="0" smtClean="0">
              <a:latin typeface="Arial Black" pitchFamily="34" charset="0"/>
            </a:endParaRPr>
          </a:p>
          <a:p>
            <a:r>
              <a:rPr lang="en-IN" sz="3600" dirty="0" smtClean="0">
                <a:latin typeface="Arial Black" pitchFamily="34" charset="0"/>
              </a:rPr>
              <a:t>The plant is very helpful in removing gas from the digestive system and in inducing urination.</a:t>
            </a:r>
          </a:p>
          <a:p>
            <a:endParaRPr lang="en-IN" sz="3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096000"/>
          </a:xfrm>
        </p:spPr>
        <p:txBody>
          <a:bodyPr>
            <a:normAutofit/>
          </a:bodyPr>
          <a:lstStyle/>
          <a:p>
            <a:r>
              <a:rPr lang="en-IN" sz="3800" dirty="0" smtClean="0">
                <a:latin typeface="Arial Black" pitchFamily="34" charset="0"/>
              </a:rPr>
              <a:t>It </a:t>
            </a:r>
            <a:r>
              <a:rPr lang="en-IN" sz="3800" dirty="0">
                <a:latin typeface="Arial Black" pitchFamily="34" charset="0"/>
              </a:rPr>
              <a:t>can improve blood circulation, and be of great help in treatments of varicose veins and </a:t>
            </a:r>
            <a:r>
              <a:rPr lang="en-IN" sz="3800" dirty="0" err="1">
                <a:latin typeface="Arial Black" pitchFamily="34" charset="0"/>
              </a:rPr>
              <a:t>hemorrhoids</a:t>
            </a:r>
            <a:r>
              <a:rPr lang="en-IN" sz="3800" dirty="0">
                <a:latin typeface="Arial Black" pitchFamily="34" charset="0"/>
              </a:rPr>
              <a:t>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605</Words>
  <Application>Microsoft Office PowerPoint</Application>
  <PresentationFormat>On-screen Show (4:3)</PresentationFormat>
  <Paragraphs>107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Trebuchet MS</vt:lpstr>
      <vt:lpstr>Wingdings 3</vt:lpstr>
      <vt:lpstr>Facet</vt:lpstr>
      <vt:lpstr>MILLILOTUS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MILLILOTUS</dc:title>
  <dc:creator>Dr.Yoga</dc:creator>
  <cp:lastModifiedBy>User</cp:lastModifiedBy>
  <cp:revision>47</cp:revision>
  <dcterms:created xsi:type="dcterms:W3CDTF">2006-08-16T00:00:00Z</dcterms:created>
  <dcterms:modified xsi:type="dcterms:W3CDTF">2019-08-15T05:42:06Z</dcterms:modified>
</cp:coreProperties>
</file>